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Economica"/>
      <p:regular r:id="rId26"/>
      <p:bold r:id="rId27"/>
      <p:italic r:id="rId28"/>
      <p:boldItalic r:id="rId29"/>
    </p:embeddedFont>
    <p:embeddedFont>
      <p:font typeface="Open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Economica-regular.fntdata"/><Relationship Id="rId25" Type="http://schemas.openxmlformats.org/officeDocument/2006/relationships/slide" Target="slides/slide20.xml"/><Relationship Id="rId28" Type="http://schemas.openxmlformats.org/officeDocument/2006/relationships/font" Target="fonts/Economica-italic.fntdata"/><Relationship Id="rId27" Type="http://schemas.openxmlformats.org/officeDocument/2006/relationships/font" Target="fonts/Economic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Economica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bold.fntdata"/><Relationship Id="rId30" Type="http://schemas.openxmlformats.org/officeDocument/2006/relationships/font" Target="fonts/OpenSans-regular.fntdata"/><Relationship Id="rId11" Type="http://schemas.openxmlformats.org/officeDocument/2006/relationships/slide" Target="slides/slide6.xml"/><Relationship Id="rId33" Type="http://schemas.openxmlformats.org/officeDocument/2006/relationships/font" Target="fonts/OpenSans-boldItalic.fntdata"/><Relationship Id="rId10" Type="http://schemas.openxmlformats.org/officeDocument/2006/relationships/slide" Target="slides/slide5.xml"/><Relationship Id="rId32" Type="http://schemas.openxmlformats.org/officeDocument/2006/relationships/font" Target="fonts/Open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d1d72792bc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d1d72792bc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d1d72792bc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d1d72792bc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d1d72792bc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d1d72792bc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1d72792bc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d1d72792bc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d1d72792bc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d1d72792bc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1d72792bc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d1d72792bc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1d72792bc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d1d72792bc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1d72792bc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d1d72792bc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d1d72792bc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d1d72792bc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d1d72792bc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d1d72792bc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d1d72792b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d1d72792b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d1d72792bc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d1d72792bc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d1d72792b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d1d72792b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1d72792bc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1d72792b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d1d72792bc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d1d72792bc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1d72792bc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1d72792bc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1d72792b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d1d72792b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1d72792b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1d72792b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d1d72792bc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d1d72792bc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24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Final Presentation : Gofundme 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/>
              <a:t>Alban d’Hauthuille, Victor Bakache, Manon Krook, Thomas Lance </a:t>
            </a:r>
            <a:endParaRPr/>
          </a:p>
        </p:txBody>
      </p:sp>
      <p:sp>
        <p:nvSpPr>
          <p:cNvPr id="64" name="Google Shape;6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ctrTitle"/>
          </p:nvPr>
        </p:nvSpPr>
        <p:spPr>
          <a:xfrm>
            <a:off x="3044700" y="15745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 Analysis</a:t>
            </a:r>
            <a:endParaRPr/>
          </a:p>
        </p:txBody>
      </p:sp>
      <p:sp>
        <p:nvSpPr>
          <p:cNvPr id="134" name="Google Shape;13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/>
              <a:t>Cleaning data : </a:t>
            </a:r>
            <a:endParaRPr b="1" u="sng"/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fr"/>
              <a:t>Transform Creation Date to datetime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fr"/>
              <a:t>Convert to proper type (string → integers)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fr"/>
              <a:t>Tokenize description of projects and keep words with more than 4 letters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fr"/>
              <a:t>Creation of the ‘Mean Donation column’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fr"/>
              <a:t>Drop useless columns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fr"/>
              <a:t>Drop the 5% highest values for each category (avoid fake projects) </a:t>
            </a:r>
            <a:endParaRPr/>
          </a:p>
        </p:txBody>
      </p:sp>
      <p:sp>
        <p:nvSpPr>
          <p:cNvPr id="141" name="Google Shape;14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/>
              <a:t>Final DataFrame </a:t>
            </a:r>
            <a:endParaRPr b="1" u="sng"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fr"/>
              <a:t>Using Pandas</a:t>
            </a:r>
            <a:endParaRPr/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912" y="2224126"/>
            <a:ext cx="8030173" cy="21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4"/>
          <p:cNvSpPr txBox="1"/>
          <p:nvPr/>
        </p:nvSpPr>
        <p:spPr>
          <a:xfrm>
            <a:off x="2927850" y="4465900"/>
            <a:ext cx="328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>
                <a:latin typeface="Open Sans"/>
                <a:ea typeface="Open Sans"/>
                <a:cs typeface="Open Sans"/>
                <a:sym typeface="Open Sans"/>
              </a:rPr>
              <a:t>Figure 1: Head of the final dataframe 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77675" y="305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700" u="sng"/>
              <a:t>Overall information</a:t>
            </a:r>
            <a:endParaRPr b="1" sz="3700" u="sng"/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25" y="1378272"/>
            <a:ext cx="2960949" cy="199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8315" y="1378275"/>
            <a:ext cx="2784360" cy="199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3450" y="2720250"/>
            <a:ext cx="3033700" cy="205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5"/>
          <p:cNvSpPr txBox="1"/>
          <p:nvPr/>
        </p:nvSpPr>
        <p:spPr>
          <a:xfrm>
            <a:off x="-88750" y="3426350"/>
            <a:ext cx="354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latin typeface="Open Sans"/>
                <a:ea typeface="Open Sans"/>
                <a:cs typeface="Open Sans"/>
                <a:sym typeface="Open Sans"/>
              </a:rPr>
              <a:t>Figure 2: Distribution of duration days</a:t>
            </a:r>
            <a:endParaRPr i="1"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" name="Google Shape;160;p25"/>
          <p:cNvSpPr txBox="1"/>
          <p:nvPr/>
        </p:nvSpPr>
        <p:spPr>
          <a:xfrm>
            <a:off x="5839000" y="4402900"/>
            <a:ext cx="354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latin typeface="Open Sans"/>
                <a:ea typeface="Open Sans"/>
                <a:cs typeface="Open Sans"/>
                <a:sym typeface="Open Sans"/>
              </a:rPr>
              <a:t>Figure 3: Distribution of amount collected</a:t>
            </a:r>
            <a:endParaRPr i="1"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" name="Google Shape;161;p25"/>
          <p:cNvSpPr txBox="1"/>
          <p:nvPr/>
        </p:nvSpPr>
        <p:spPr>
          <a:xfrm>
            <a:off x="5915200" y="3508375"/>
            <a:ext cx="3543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>
                <a:latin typeface="Open Sans"/>
                <a:ea typeface="Open Sans"/>
                <a:cs typeface="Open Sans"/>
                <a:sym typeface="Open Sans"/>
              </a:rPr>
              <a:t>Figure 4: Distribution of pourcentage raised</a:t>
            </a:r>
            <a:endParaRPr i="1"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" name="Google Shape;16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44350" y="729800"/>
            <a:ext cx="2655284" cy="184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5"/>
          <p:cNvSpPr txBox="1"/>
          <p:nvPr/>
        </p:nvSpPr>
        <p:spPr>
          <a:xfrm>
            <a:off x="5601000" y="729800"/>
            <a:ext cx="3543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>
                <a:latin typeface="Open Sans"/>
                <a:ea typeface="Open Sans"/>
                <a:cs typeface="Open Sans"/>
                <a:sym typeface="Open Sans"/>
              </a:rPr>
              <a:t>Figure 5: Distribution of amount targeted</a:t>
            </a:r>
            <a:endParaRPr i="1"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/>
              <a:t>Information group by category</a:t>
            </a:r>
            <a:endParaRPr b="1" u="sng"/>
          </a:p>
        </p:txBody>
      </p:sp>
      <p:pic>
        <p:nvPicPr>
          <p:cNvPr id="170" name="Google Shape;1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7225"/>
            <a:ext cx="3192975" cy="209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1750" y="1041150"/>
            <a:ext cx="3734351" cy="252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3900" y="3193875"/>
            <a:ext cx="3508326" cy="18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/>
        </p:nvSpPr>
        <p:spPr>
          <a:xfrm>
            <a:off x="-698350" y="3273950"/>
            <a:ext cx="3543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900">
                <a:latin typeface="Open Sans"/>
                <a:ea typeface="Open Sans"/>
                <a:cs typeface="Open Sans"/>
                <a:sym typeface="Open Sans"/>
              </a:rPr>
              <a:t>Figure 6: mean donation (€) by category</a:t>
            </a:r>
            <a:endParaRPr i="1"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" name="Google Shape;174;p26"/>
          <p:cNvSpPr txBox="1"/>
          <p:nvPr/>
        </p:nvSpPr>
        <p:spPr>
          <a:xfrm>
            <a:off x="5181476" y="4694323"/>
            <a:ext cx="3543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900">
                <a:latin typeface="Open Sans"/>
                <a:ea typeface="Open Sans"/>
                <a:cs typeface="Open Sans"/>
                <a:sym typeface="Open Sans"/>
              </a:rPr>
              <a:t>Figure 7:  Mean pourcentage raised by category</a:t>
            </a:r>
            <a:endParaRPr i="1"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" name="Google Shape;175;p26"/>
          <p:cNvSpPr txBox="1"/>
          <p:nvPr/>
        </p:nvSpPr>
        <p:spPr>
          <a:xfrm>
            <a:off x="5532225" y="3567250"/>
            <a:ext cx="3543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900">
                <a:latin typeface="Open Sans"/>
                <a:ea typeface="Open Sans"/>
                <a:cs typeface="Open Sans"/>
                <a:sym typeface="Open Sans"/>
              </a:rPr>
              <a:t>Figure 8: mean amount collected (€) by category</a:t>
            </a:r>
            <a:endParaRPr i="1"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6" name="Google Shape;17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/>
              <a:t>Implementing keywords in description </a:t>
            </a:r>
            <a:endParaRPr b="1" u="sng"/>
          </a:p>
        </p:txBody>
      </p:sp>
      <p:pic>
        <p:nvPicPr>
          <p:cNvPr id="182" name="Google Shape;182;p27"/>
          <p:cNvPicPr preferRelativeResize="0"/>
          <p:nvPr/>
        </p:nvPicPr>
        <p:blipFill rotWithShape="1">
          <a:blip r:embed="rId3">
            <a:alphaModFix/>
          </a:blip>
          <a:srcRect b="0" l="0" r="31945" t="0"/>
          <a:stretch/>
        </p:blipFill>
        <p:spPr>
          <a:xfrm>
            <a:off x="523850" y="1307350"/>
            <a:ext cx="3751123" cy="25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6250" y="1037675"/>
            <a:ext cx="4276974" cy="356614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7"/>
          <p:cNvSpPr txBox="1"/>
          <p:nvPr/>
        </p:nvSpPr>
        <p:spPr>
          <a:xfrm>
            <a:off x="627900" y="3996275"/>
            <a:ext cx="3543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>
                <a:latin typeface="Open Sans"/>
                <a:ea typeface="Open Sans"/>
                <a:cs typeface="Open Sans"/>
                <a:sym typeface="Open Sans"/>
              </a:rPr>
              <a:t>Figure 9: List of keywords relevant by category</a:t>
            </a:r>
            <a:endParaRPr i="1"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" name="Google Shape;185;p27"/>
          <p:cNvSpPr txBox="1"/>
          <p:nvPr/>
        </p:nvSpPr>
        <p:spPr>
          <a:xfrm>
            <a:off x="4917375" y="4668450"/>
            <a:ext cx="3543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>
                <a:latin typeface="Open Sans"/>
                <a:ea typeface="Open Sans"/>
                <a:cs typeface="Open Sans"/>
                <a:sym typeface="Open Sans"/>
              </a:rPr>
              <a:t>Figure 10 : Distribution of number of keywords</a:t>
            </a:r>
            <a:endParaRPr i="1"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" name="Google Shape;18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title"/>
          </p:nvPr>
        </p:nvSpPr>
        <p:spPr>
          <a:xfrm>
            <a:off x="311700" y="-53050"/>
            <a:ext cx="8520600" cy="120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fr" sz="3480" u="sng"/>
              <a:t>Linear regression: Category influence </a:t>
            </a:r>
            <a:endParaRPr b="1" sz="3480" u="sng"/>
          </a:p>
        </p:txBody>
      </p:sp>
      <p:sp>
        <p:nvSpPr>
          <p:cNvPr id="192" name="Google Shape;19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93" name="Google Shape;1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563" y="1225225"/>
            <a:ext cx="5790876" cy="350780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8"/>
          <p:cNvSpPr txBox="1"/>
          <p:nvPr/>
        </p:nvSpPr>
        <p:spPr>
          <a:xfrm>
            <a:off x="1723820" y="4733025"/>
            <a:ext cx="569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>
                <a:latin typeface="Open Sans"/>
                <a:ea typeface="Open Sans"/>
                <a:cs typeface="Open Sans"/>
                <a:sym typeface="Open Sans"/>
              </a:rPr>
              <a:t>Figure 11:  OLS results showing the category influence on amount raised</a:t>
            </a:r>
            <a:endParaRPr i="1"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title"/>
          </p:nvPr>
        </p:nvSpPr>
        <p:spPr>
          <a:xfrm>
            <a:off x="0" y="309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100" u="sng"/>
              <a:t>Linear regression: influence of Score Word</a:t>
            </a:r>
            <a:endParaRPr b="1" sz="4100" u="sng"/>
          </a:p>
        </p:txBody>
      </p:sp>
      <p:sp>
        <p:nvSpPr>
          <p:cNvPr id="200" name="Google Shape;20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01" name="Google Shape;2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9300" y="1041900"/>
            <a:ext cx="2934076" cy="19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3575" y="1322924"/>
            <a:ext cx="3673149" cy="307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325" y="1327675"/>
            <a:ext cx="3023250" cy="306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9"/>
          <p:cNvSpPr txBox="1"/>
          <p:nvPr/>
        </p:nvSpPr>
        <p:spPr>
          <a:xfrm>
            <a:off x="45100" y="4396425"/>
            <a:ext cx="3293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>
                <a:latin typeface="Open Sans"/>
                <a:ea typeface="Open Sans"/>
                <a:cs typeface="Open Sans"/>
                <a:sym typeface="Open Sans"/>
              </a:rPr>
              <a:t>Figure 12:  OLS results showing how the score word influence on amount raised</a:t>
            </a:r>
            <a:endParaRPr i="1"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5" name="Google Shape;205;p29"/>
          <p:cNvSpPr txBox="1"/>
          <p:nvPr/>
        </p:nvSpPr>
        <p:spPr>
          <a:xfrm>
            <a:off x="3500598" y="4481025"/>
            <a:ext cx="3881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>
                <a:latin typeface="Open Sans"/>
                <a:ea typeface="Open Sans"/>
                <a:cs typeface="Open Sans"/>
                <a:sym typeface="Open Sans"/>
              </a:rPr>
              <a:t>Figure 13:  Plot of the OLS, selecting Medical category</a:t>
            </a:r>
            <a:endParaRPr i="1"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" name="Google Shape;206;p29"/>
          <p:cNvSpPr txBox="1"/>
          <p:nvPr/>
        </p:nvSpPr>
        <p:spPr>
          <a:xfrm>
            <a:off x="6918149" y="3010400"/>
            <a:ext cx="2103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>
                <a:latin typeface="Open Sans"/>
                <a:ea typeface="Open Sans"/>
                <a:cs typeface="Open Sans"/>
                <a:sym typeface="Open Sans"/>
              </a:rPr>
              <a:t>Figure 14:  Correlation matrix for the OLS</a:t>
            </a:r>
            <a:endParaRPr i="1"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13" name="Google Shape;2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21342"/>
            <a:ext cx="4260300" cy="3257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1034" y="1320100"/>
            <a:ext cx="3683540" cy="32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0"/>
          <p:cNvSpPr txBox="1"/>
          <p:nvPr/>
        </p:nvSpPr>
        <p:spPr>
          <a:xfrm>
            <a:off x="501250" y="4481300"/>
            <a:ext cx="3293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>
                <a:latin typeface="Open Sans"/>
                <a:ea typeface="Open Sans"/>
                <a:cs typeface="Open Sans"/>
                <a:sym typeface="Open Sans"/>
              </a:rPr>
              <a:t>Figure 15:  OLS results showing how the score word and each key words of ‘Non-profit ’ influence on amount raised</a:t>
            </a:r>
            <a:endParaRPr i="1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6" name="Google Shape;216;p30"/>
          <p:cNvSpPr txBox="1"/>
          <p:nvPr/>
        </p:nvSpPr>
        <p:spPr>
          <a:xfrm>
            <a:off x="5028148" y="4481300"/>
            <a:ext cx="3881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>
                <a:latin typeface="Open Sans"/>
                <a:ea typeface="Open Sans"/>
                <a:cs typeface="Open Sans"/>
                <a:sym typeface="Open Sans"/>
              </a:rPr>
              <a:t>Figure 16: Plot of the OLS</a:t>
            </a:r>
            <a:endParaRPr i="1"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7" name="Google Shape;217;p30"/>
          <p:cNvSpPr txBox="1"/>
          <p:nvPr>
            <p:ph type="title"/>
          </p:nvPr>
        </p:nvSpPr>
        <p:spPr>
          <a:xfrm>
            <a:off x="0" y="309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fr" sz="3390" u="sng"/>
              <a:t>Linear regression: influence of Score Word and keywords</a:t>
            </a:r>
            <a:endParaRPr b="1" sz="3390" u="sng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/>
              <a:t>Conclusion</a:t>
            </a:r>
            <a:endParaRPr b="1" u="sng"/>
          </a:p>
        </p:txBody>
      </p:sp>
      <p:sp>
        <p:nvSpPr>
          <p:cNvPr id="223" name="Google Shape;223;p31"/>
          <p:cNvSpPr txBox="1"/>
          <p:nvPr>
            <p:ph idx="1" type="body"/>
          </p:nvPr>
        </p:nvSpPr>
        <p:spPr>
          <a:xfrm>
            <a:off x="311700" y="1225225"/>
            <a:ext cx="8520600" cy="43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fr"/>
              <a:t>Factors that have an influence on the foundation of a project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fr"/>
              <a:t>Description of the project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fr"/>
              <a:t>The category of a project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fr"/>
              <a:t>External effects (famous people, solidarity association)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➔"/>
            </a:pPr>
            <a:r>
              <a:rPr lang="fr"/>
              <a:t>Factors that don’t have an influence on the foundation of a project: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fr"/>
              <a:t>Location of a project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224" name="Google Shape;22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100" u="sng"/>
              <a:t>Outline</a:t>
            </a:r>
            <a:endParaRPr b="1" sz="4100" u="sng"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fr"/>
              <a:t>What is Gofundme 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fr"/>
              <a:t>Crowdfunding platforms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fr"/>
              <a:t>Why did we chose GoFundme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fr"/>
              <a:t>Webscraping strategy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fr"/>
              <a:t>Overall structure of the website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fr"/>
              <a:t>Using BeautifulSoup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fr"/>
              <a:t>Using Selenium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fr"/>
              <a:t>Final Data Collection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fr"/>
              <a:t>Data Analysis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fr"/>
              <a:t>Overall information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fr"/>
              <a:t>Linear Regressions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fr"/>
              <a:t>Conclusion </a:t>
            </a:r>
            <a:endParaRPr/>
          </a:p>
        </p:txBody>
      </p:sp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Thank you for your time</a:t>
            </a:r>
            <a:endParaRPr/>
          </a:p>
        </p:txBody>
      </p:sp>
      <p:sp>
        <p:nvSpPr>
          <p:cNvPr id="230" name="Google Shape;230;p3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Any questions ? </a:t>
            </a:r>
            <a:endParaRPr/>
          </a:p>
        </p:txBody>
      </p:sp>
      <p:sp>
        <p:nvSpPr>
          <p:cNvPr id="231" name="Google Shape;23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ctrTitle"/>
          </p:nvPr>
        </p:nvSpPr>
        <p:spPr>
          <a:xfrm>
            <a:off x="3044700" y="18031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What is crowdfunding ?</a:t>
            </a:r>
            <a:endParaRPr/>
          </a:p>
        </p:txBody>
      </p:sp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100" u="sng"/>
              <a:t>Crowdfunding platforms </a:t>
            </a:r>
            <a:endParaRPr b="1" sz="4100" u="sng"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6513" y="2571762"/>
            <a:ext cx="4490974" cy="22282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1595325" y="1451850"/>
            <a:ext cx="59340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“The practice of funding a project or venture by raising money from a large number of people who each contribute a relatively small amount, typically via the internet.”</a:t>
            </a:r>
            <a:endParaRPr sz="4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100" u="sng"/>
              <a:t>Gofundme</a:t>
            </a:r>
            <a:endParaRPr b="1" u="sng"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3750" y="2093075"/>
            <a:ext cx="4755249" cy="26418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fr"/>
              <a:t>Best platform for individuals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fr"/>
              <a:t>9 billions $ raised through 120 millions donations since 2010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fr"/>
              <a:t>The only 0% platform fee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fr"/>
              <a:t>No limits of amount nor deadlines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fr"/>
              <a:t>18 categories of project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fr"/>
              <a:t>Professional and personal projects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ctrTitle"/>
          </p:nvPr>
        </p:nvSpPr>
        <p:spPr>
          <a:xfrm>
            <a:off x="3044700" y="18031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Webscraping strategy</a:t>
            </a:r>
            <a:endParaRPr/>
          </a:p>
        </p:txBody>
      </p:sp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6417775" y="2853500"/>
            <a:ext cx="2552400" cy="154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Overall Structure of the website</a:t>
            </a:r>
            <a:endParaRPr b="1"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75" y="-12"/>
            <a:ext cx="3323346" cy="25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5437" y="2525727"/>
            <a:ext cx="3193123" cy="25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0400" y="49150"/>
            <a:ext cx="3455749" cy="241127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/>
          <p:nvPr/>
        </p:nvSpPr>
        <p:spPr>
          <a:xfrm rot="5400000">
            <a:off x="3444825" y="1784850"/>
            <a:ext cx="832800" cy="540900"/>
          </a:xfrm>
          <a:prstGeom prst="bentArrow">
            <a:avLst>
              <a:gd fmla="val 25000" name="adj1"/>
              <a:gd fmla="val 22054" name="adj2"/>
              <a:gd fmla="val 25000" name="adj3"/>
              <a:gd fmla="val 43750" name="adj4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9"/>
          <p:cNvSpPr/>
          <p:nvPr/>
        </p:nvSpPr>
        <p:spPr>
          <a:xfrm>
            <a:off x="4727675" y="1784850"/>
            <a:ext cx="832800" cy="675600"/>
          </a:xfrm>
          <a:prstGeom prst="bentArrow">
            <a:avLst>
              <a:gd fmla="val 25000" name="adj1"/>
              <a:gd fmla="val 22054" name="adj2"/>
              <a:gd fmla="val 25000" name="adj3"/>
              <a:gd fmla="val 43750" name="adj4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/>
              <a:t>Using BeautifulSoup</a:t>
            </a:r>
            <a:endParaRPr b="1" u="sng"/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fr"/>
              <a:t>Which data did we scrap 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fr"/>
              <a:t>Name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fr"/>
              <a:t>Creation date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fr"/>
              <a:t>Amount asked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fr"/>
              <a:t>Amount raised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fr"/>
              <a:t>Category of each project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fr"/>
              <a:t>number of donors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fr"/>
              <a:t>Description of each project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fr"/>
              <a:t>Town location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 rotWithShape="1">
          <a:blip r:embed="rId3">
            <a:alphaModFix/>
          </a:blip>
          <a:srcRect b="1623" l="0" r="0" t="0"/>
          <a:stretch/>
        </p:blipFill>
        <p:spPr>
          <a:xfrm>
            <a:off x="5011400" y="116000"/>
            <a:ext cx="3820899" cy="456207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/>
              <a:t>Using Selenium</a:t>
            </a:r>
            <a:r>
              <a:rPr lang="fr"/>
              <a:t> </a:t>
            </a:r>
            <a:endParaRPr/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fr"/>
              <a:t>Main Issue : Loading more projects doesn’t lead to a new html page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fr"/>
              <a:t>Using Selenium enables to click on this loading button </a:t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050" y="2132175"/>
            <a:ext cx="4451249" cy="258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270100"/>
            <a:ext cx="3952674" cy="159259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/>
          <p:nvPr/>
        </p:nvSpPr>
        <p:spPr>
          <a:xfrm>
            <a:off x="6017925" y="4039650"/>
            <a:ext cx="1177500" cy="435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